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8" r:id="rId4"/>
    <p:sldId id="260" r:id="rId5"/>
    <p:sldId id="275" r:id="rId6"/>
    <p:sldId id="270" r:id="rId7"/>
    <p:sldId id="271" r:id="rId8"/>
    <p:sldId id="272" r:id="rId9"/>
    <p:sldId id="259" r:id="rId10"/>
    <p:sldId id="263" r:id="rId11"/>
    <p:sldId id="265" r:id="rId12"/>
    <p:sldId id="267" r:id="rId13"/>
    <p:sldId id="268" r:id="rId14"/>
    <p:sldId id="264" r:id="rId15"/>
    <p:sldId id="269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163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+mj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step3时长/s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Python2</c:v>
                </c:pt>
                <c:pt idx="1">
                  <c:v>Python3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121.35039</c:v>
                </c:pt>
                <c:pt idx="1">
                  <c:v>119.98560999999999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41-4D5E-A503-C4ACE5AE09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376108432"/>
        <c:axId val="376112272"/>
      </c:barChart>
      <c:catAx>
        <c:axId val="37610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endParaRPr lang="zh-CN"/>
          </a:p>
        </c:txPr>
        <c:crossAx val="376112272"/>
        <c:crosses val="autoZero"/>
        <c:auto val="1"/>
        <c:lblAlgn val="ctr"/>
        <c:lblOffset val="100"/>
        <c:noMultiLvlLbl val="0"/>
      </c:catAx>
      <c:valAx>
        <c:axId val="37611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endParaRPr lang="zh-CN"/>
          </a:p>
        </c:txPr>
        <c:crossAx val="376108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等线" panose="02010600030101010101" pitchFamily="2" charset="-122"/>
          <a:ea typeface="等线" panose="02010600030101010101" pitchFamily="2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27B039-77AC-4BB0-8D3F-713D9D4F3CBD}" type="doc">
      <dgm:prSet loTypeId="urn:microsoft.com/office/officeart/2008/layout/RadialCluster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F04F2A-233E-45DE-9C15-CFC85A97FD5F}">
      <dgm:prSet phldrT="[文本]"/>
      <dgm:spPr/>
      <dgm:t>
        <a:bodyPr/>
        <a:lstStyle/>
        <a:p>
          <a:r>
            <a:rPr lang="zh-CN" altLang="en-US" dirty="0">
              <a:latin typeface="等线" panose="02010600030101010101" pitchFamily="2" charset="-122"/>
              <a:ea typeface="等线" panose="02010600030101010101" pitchFamily="2" charset="-122"/>
            </a:rPr>
            <a:t>并行</a:t>
          </a:r>
        </a:p>
      </dgm:t>
    </dgm:pt>
    <dgm:pt modelId="{81E00E8A-CF63-4DD1-B66F-19BED71955E4}" type="parTrans" cxnId="{F9FD90AE-8F2D-4A6B-A65D-E8AB88B7427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9E20C24B-08BB-4FFE-ABB9-19F75E59E1F9}" type="sibTrans" cxnId="{F9FD90AE-8F2D-4A6B-A65D-E8AB88B7427C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A4424816-E3BA-4C60-AA27-64FFE5AA1B13}">
      <dgm:prSet phldrT="[文本]" custT="1"/>
      <dgm:spPr/>
      <dgm:t>
        <a:bodyPr/>
        <a:lstStyle/>
        <a:p>
          <a:r>
            <a:rPr lang="zh-CN" altLang="en-US" sz="2800" dirty="0">
              <a:latin typeface="等线" panose="02010600030101010101" pitchFamily="2" charset="-122"/>
              <a:ea typeface="等线" panose="02010600030101010101" pitchFamily="2" charset="-122"/>
            </a:rPr>
            <a:t>性能</a:t>
          </a:r>
        </a:p>
      </dgm:t>
    </dgm:pt>
    <dgm:pt modelId="{5EC378BF-5BAF-47E1-95C3-1AA431150C21}" type="parTrans" cxnId="{8564087F-2A32-46CE-B9D2-CE2E2F0120C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14C6559-AABE-482E-B7A1-AC6126BA13AC}" type="sibTrans" cxnId="{8564087F-2A32-46CE-B9D2-CE2E2F0120CD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7D5F259-CA5E-4966-B3A9-DC466D6661E1}">
      <dgm:prSet phldrT="[文本]"/>
      <dgm:spPr/>
      <dgm:t>
        <a:bodyPr/>
        <a:lstStyle/>
        <a:p>
          <a:r>
            <a:rPr lang="zh-CN" altLang="en-US" dirty="0">
              <a:latin typeface="等线" panose="02010600030101010101" pitchFamily="2" charset="-122"/>
              <a:ea typeface="等线" panose="02010600030101010101" pitchFamily="2" charset="-122"/>
            </a:rPr>
            <a:t>正确性</a:t>
          </a:r>
        </a:p>
      </dgm:t>
    </dgm:pt>
    <dgm:pt modelId="{F706E297-52A2-4086-A11C-6E1A4E846977}" type="parTrans" cxnId="{63A2E416-BB7C-47A3-AB6F-91A2653007AB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797E68EC-C90C-4474-B317-95EC52EC338C}" type="sibTrans" cxnId="{63A2E416-BB7C-47A3-AB6F-91A2653007AB}">
      <dgm:prSet/>
      <dgm:spPr/>
      <dgm:t>
        <a:bodyPr/>
        <a:lstStyle/>
        <a:p>
          <a:endParaRPr lang="zh-CN" altLang="en-US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4D451D07-EB5C-41F3-976B-AB324EC51E7F}" type="pres">
      <dgm:prSet presAssocID="{1F27B039-77AC-4BB0-8D3F-713D9D4F3CB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113E6B55-4880-48C8-96A6-76342F64E8BB}" type="pres">
      <dgm:prSet presAssocID="{DFF04F2A-233E-45DE-9C15-CFC85A97FD5F}" presName="singleCycle" presStyleCnt="0"/>
      <dgm:spPr/>
    </dgm:pt>
    <dgm:pt modelId="{818B2EBE-594A-4C5B-9632-A77C9D799C7D}" type="pres">
      <dgm:prSet presAssocID="{DFF04F2A-233E-45DE-9C15-CFC85A97FD5F}" presName="singleCenter" presStyleLbl="node1" presStyleIdx="0" presStyleCnt="3" custLinFactNeighborX="11657" custLinFactNeighborY="-32073">
        <dgm:presLayoutVars>
          <dgm:chMax val="7"/>
          <dgm:chPref val="7"/>
        </dgm:presLayoutVars>
      </dgm:prSet>
      <dgm:spPr/>
    </dgm:pt>
    <dgm:pt modelId="{564C9C40-17B6-4219-ABDE-492AFC5DFD50}" type="pres">
      <dgm:prSet presAssocID="{5EC378BF-5BAF-47E1-95C3-1AA431150C21}" presName="Name56" presStyleLbl="parChTrans1D2" presStyleIdx="0" presStyleCnt="2"/>
      <dgm:spPr/>
    </dgm:pt>
    <dgm:pt modelId="{A46900F2-681B-44A7-8ECE-C121CC29E2B9}" type="pres">
      <dgm:prSet presAssocID="{A4424816-E3BA-4C60-AA27-64FFE5AA1B13}" presName="text0" presStyleLbl="node1" presStyleIdx="1" presStyleCnt="3" custScaleX="177413" custScaleY="126695" custRadScaleRad="74894" custRadScaleInc="-145629">
        <dgm:presLayoutVars>
          <dgm:bulletEnabled val="1"/>
        </dgm:presLayoutVars>
      </dgm:prSet>
      <dgm:spPr/>
    </dgm:pt>
    <dgm:pt modelId="{175B6A34-B475-4CC6-831D-06E2D9114CFB}" type="pres">
      <dgm:prSet presAssocID="{F706E297-52A2-4086-A11C-6E1A4E846977}" presName="Name56" presStyleLbl="parChTrans1D2" presStyleIdx="1" presStyleCnt="2"/>
      <dgm:spPr/>
    </dgm:pt>
    <dgm:pt modelId="{1B4E5BA2-5381-4BCE-A93D-A6FD89CD0FAE}" type="pres">
      <dgm:prSet presAssocID="{07D5F259-CA5E-4966-B3A9-DC466D6661E1}" presName="text0" presStyleLbl="node1" presStyleIdx="2" presStyleCnt="3" custScaleX="154003" custScaleY="122688" custRadScaleRad="117035" custRadScaleInc="-74212">
        <dgm:presLayoutVars>
          <dgm:bulletEnabled val="1"/>
        </dgm:presLayoutVars>
      </dgm:prSet>
      <dgm:spPr/>
    </dgm:pt>
  </dgm:ptLst>
  <dgm:cxnLst>
    <dgm:cxn modelId="{A9164115-59F6-4B0D-91F9-17CD8A568BA3}" type="presOf" srcId="{F706E297-52A2-4086-A11C-6E1A4E846977}" destId="{175B6A34-B475-4CC6-831D-06E2D9114CFB}" srcOrd="0" destOrd="0" presId="urn:microsoft.com/office/officeart/2008/layout/RadialCluster"/>
    <dgm:cxn modelId="{63A2E416-BB7C-47A3-AB6F-91A2653007AB}" srcId="{DFF04F2A-233E-45DE-9C15-CFC85A97FD5F}" destId="{07D5F259-CA5E-4966-B3A9-DC466D6661E1}" srcOrd="1" destOrd="0" parTransId="{F706E297-52A2-4086-A11C-6E1A4E846977}" sibTransId="{797E68EC-C90C-4474-B317-95EC52EC338C}"/>
    <dgm:cxn modelId="{2FB8304E-B1D5-4243-9F3B-19753E491F56}" type="presOf" srcId="{07D5F259-CA5E-4966-B3A9-DC466D6661E1}" destId="{1B4E5BA2-5381-4BCE-A93D-A6FD89CD0FAE}" srcOrd="0" destOrd="0" presId="urn:microsoft.com/office/officeart/2008/layout/RadialCluster"/>
    <dgm:cxn modelId="{14B30F58-658F-4C3B-82DD-620A5ABA1553}" type="presOf" srcId="{5EC378BF-5BAF-47E1-95C3-1AA431150C21}" destId="{564C9C40-17B6-4219-ABDE-492AFC5DFD50}" srcOrd="0" destOrd="0" presId="urn:microsoft.com/office/officeart/2008/layout/RadialCluster"/>
    <dgm:cxn modelId="{8564087F-2A32-46CE-B9D2-CE2E2F0120CD}" srcId="{DFF04F2A-233E-45DE-9C15-CFC85A97FD5F}" destId="{A4424816-E3BA-4C60-AA27-64FFE5AA1B13}" srcOrd="0" destOrd="0" parTransId="{5EC378BF-5BAF-47E1-95C3-1AA431150C21}" sibTransId="{714C6559-AABE-482E-B7A1-AC6126BA13AC}"/>
    <dgm:cxn modelId="{4AFA4684-6058-4DE0-86F6-FC849599D2C9}" type="presOf" srcId="{1F27B039-77AC-4BB0-8D3F-713D9D4F3CBD}" destId="{4D451D07-EB5C-41F3-976B-AB324EC51E7F}" srcOrd="0" destOrd="0" presId="urn:microsoft.com/office/officeart/2008/layout/RadialCluster"/>
    <dgm:cxn modelId="{F9FD90AE-8F2D-4A6B-A65D-E8AB88B7427C}" srcId="{1F27B039-77AC-4BB0-8D3F-713D9D4F3CBD}" destId="{DFF04F2A-233E-45DE-9C15-CFC85A97FD5F}" srcOrd="0" destOrd="0" parTransId="{81E00E8A-CF63-4DD1-B66F-19BED71955E4}" sibTransId="{9E20C24B-08BB-4FFE-ABB9-19F75E59E1F9}"/>
    <dgm:cxn modelId="{2C6A54F9-19E0-483A-86F8-615527EC87AF}" type="presOf" srcId="{DFF04F2A-233E-45DE-9C15-CFC85A97FD5F}" destId="{818B2EBE-594A-4C5B-9632-A77C9D799C7D}" srcOrd="0" destOrd="0" presId="urn:microsoft.com/office/officeart/2008/layout/RadialCluster"/>
    <dgm:cxn modelId="{C3A5B4FB-887E-4AD3-8C78-331E778A6EAD}" type="presOf" srcId="{A4424816-E3BA-4C60-AA27-64FFE5AA1B13}" destId="{A46900F2-681B-44A7-8ECE-C121CC29E2B9}" srcOrd="0" destOrd="0" presId="urn:microsoft.com/office/officeart/2008/layout/RadialCluster"/>
    <dgm:cxn modelId="{8E717270-F2A4-414D-BCBB-AD728D31B171}" type="presParOf" srcId="{4D451D07-EB5C-41F3-976B-AB324EC51E7F}" destId="{113E6B55-4880-48C8-96A6-76342F64E8BB}" srcOrd="0" destOrd="0" presId="urn:microsoft.com/office/officeart/2008/layout/RadialCluster"/>
    <dgm:cxn modelId="{6391347D-5701-4D2E-B7F2-2C2DC27BE1B6}" type="presParOf" srcId="{113E6B55-4880-48C8-96A6-76342F64E8BB}" destId="{818B2EBE-594A-4C5B-9632-A77C9D799C7D}" srcOrd="0" destOrd="0" presId="urn:microsoft.com/office/officeart/2008/layout/RadialCluster"/>
    <dgm:cxn modelId="{6BF012F4-78C4-459E-91E2-5D3DE53D0476}" type="presParOf" srcId="{113E6B55-4880-48C8-96A6-76342F64E8BB}" destId="{564C9C40-17B6-4219-ABDE-492AFC5DFD50}" srcOrd="1" destOrd="0" presId="urn:microsoft.com/office/officeart/2008/layout/RadialCluster"/>
    <dgm:cxn modelId="{4175C54D-D805-4F71-93F5-4210788762DB}" type="presParOf" srcId="{113E6B55-4880-48C8-96A6-76342F64E8BB}" destId="{A46900F2-681B-44A7-8ECE-C121CC29E2B9}" srcOrd="2" destOrd="0" presId="urn:microsoft.com/office/officeart/2008/layout/RadialCluster"/>
    <dgm:cxn modelId="{3FAAB6AE-7705-4D22-B64F-FE4A078FEDAB}" type="presParOf" srcId="{113E6B55-4880-48C8-96A6-76342F64E8BB}" destId="{175B6A34-B475-4CC6-831D-06E2D9114CFB}" srcOrd="3" destOrd="0" presId="urn:microsoft.com/office/officeart/2008/layout/RadialCluster"/>
    <dgm:cxn modelId="{26E2D27E-82A6-4F16-BB88-F0B1FBD576DD}" type="presParOf" srcId="{113E6B55-4880-48C8-96A6-76342F64E8BB}" destId="{1B4E5BA2-5381-4BCE-A93D-A6FD89CD0FAE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8B2EBE-594A-4C5B-9632-A77C9D799C7D}">
      <dsp:nvSpPr>
        <dsp:cNvPr id="0" name=""/>
        <dsp:cNvSpPr/>
      </dsp:nvSpPr>
      <dsp:spPr>
        <a:xfrm>
          <a:off x="2676336" y="384951"/>
          <a:ext cx="1205416" cy="120541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>
              <a:latin typeface="等线" panose="02010600030101010101" pitchFamily="2" charset="-122"/>
              <a:ea typeface="等线" panose="02010600030101010101" pitchFamily="2" charset="-122"/>
            </a:rPr>
            <a:t>并行</a:t>
          </a:r>
        </a:p>
      </dsp:txBody>
      <dsp:txXfrm>
        <a:off x="2735180" y="443795"/>
        <a:ext cx="1087728" cy="1087728"/>
      </dsp:txXfrm>
    </dsp:sp>
    <dsp:sp modelId="{564C9C40-17B6-4219-ABDE-492AFC5DFD50}">
      <dsp:nvSpPr>
        <dsp:cNvPr id="0" name=""/>
        <dsp:cNvSpPr/>
      </dsp:nvSpPr>
      <dsp:spPr>
        <a:xfrm rot="7508426">
          <a:off x="2175898" y="1942734"/>
          <a:ext cx="86180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61802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6900F2-681B-44A7-8ECE-C121CC29E2B9}">
      <dsp:nvSpPr>
        <dsp:cNvPr id="0" name=""/>
        <dsp:cNvSpPr/>
      </dsp:nvSpPr>
      <dsp:spPr>
        <a:xfrm>
          <a:off x="1282253" y="2295100"/>
          <a:ext cx="1432838" cy="10232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等线" panose="02010600030101010101" pitchFamily="2" charset="-122"/>
              <a:ea typeface="等线" panose="02010600030101010101" pitchFamily="2" charset="-122"/>
            </a:rPr>
            <a:t>性能</a:t>
          </a:r>
        </a:p>
      </dsp:txBody>
      <dsp:txXfrm>
        <a:off x="1332203" y="2345050"/>
        <a:ext cx="1332938" cy="923325"/>
      </dsp:txXfrm>
    </dsp:sp>
    <dsp:sp modelId="{175B6A34-B475-4CC6-831D-06E2D9114CFB}">
      <dsp:nvSpPr>
        <dsp:cNvPr id="0" name=""/>
        <dsp:cNvSpPr/>
      </dsp:nvSpPr>
      <dsp:spPr>
        <a:xfrm rot="3157119">
          <a:off x="3573528" y="1926127"/>
          <a:ext cx="84509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5090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4E5BA2-5381-4BCE-A93D-A6FD89CD0FAE}">
      <dsp:nvSpPr>
        <dsp:cNvPr id="0" name=""/>
        <dsp:cNvSpPr/>
      </dsp:nvSpPr>
      <dsp:spPr>
        <a:xfrm>
          <a:off x="4009252" y="2261887"/>
          <a:ext cx="1243772" cy="9908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等线" panose="02010600030101010101" pitchFamily="2" charset="-122"/>
              <a:ea typeface="等线" panose="02010600030101010101" pitchFamily="2" charset="-122"/>
            </a:rPr>
            <a:t>正确性</a:t>
          </a:r>
        </a:p>
      </dsp:txBody>
      <dsp:txXfrm>
        <a:off x="4057622" y="2310257"/>
        <a:ext cx="1147032" cy="8941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7CB5-084F-4CFC-BA62-6A32780B2BD5}" type="datetimeFigureOut">
              <a:rPr lang="zh-CN" altLang="en-US" smtClean="0"/>
              <a:t>2019.1.12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DAEB-EA2C-463C-A548-F815B6B3CCE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698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7CB5-084F-4CFC-BA62-6A32780B2BD5}" type="datetimeFigureOut">
              <a:rPr lang="zh-CN" altLang="en-US" smtClean="0"/>
              <a:t>2019.1.12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DAEB-EA2C-463C-A548-F815B6B3CC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527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7CB5-084F-4CFC-BA62-6A32780B2BD5}" type="datetimeFigureOut">
              <a:rPr lang="zh-CN" altLang="en-US" smtClean="0"/>
              <a:t>2019.1.12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DAEB-EA2C-463C-A548-F815B6B3CC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486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7CB5-084F-4CFC-BA62-6A32780B2BD5}" type="datetimeFigureOut">
              <a:rPr lang="zh-CN" altLang="en-US" smtClean="0"/>
              <a:t>2019.1.12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DAEB-EA2C-463C-A548-F815B6B3CC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231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7CB5-084F-4CFC-BA62-6A32780B2BD5}" type="datetimeFigureOut">
              <a:rPr lang="zh-CN" altLang="en-US" smtClean="0"/>
              <a:t>2019.1.12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DAEB-EA2C-463C-A548-F815B6B3CCE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70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7CB5-084F-4CFC-BA62-6A32780B2BD5}" type="datetimeFigureOut">
              <a:rPr lang="zh-CN" altLang="en-US" smtClean="0"/>
              <a:t>2019.1.12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DAEB-EA2C-463C-A548-F815B6B3CC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053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7CB5-084F-4CFC-BA62-6A32780B2BD5}" type="datetimeFigureOut">
              <a:rPr lang="zh-CN" altLang="en-US" smtClean="0"/>
              <a:t>2019.1.12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DAEB-EA2C-463C-A548-F815B6B3CC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849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7CB5-084F-4CFC-BA62-6A32780B2BD5}" type="datetimeFigureOut">
              <a:rPr lang="zh-CN" altLang="en-US" smtClean="0"/>
              <a:t>2019.1.12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DAEB-EA2C-463C-A548-F815B6B3CC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68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7CB5-084F-4CFC-BA62-6A32780B2BD5}" type="datetimeFigureOut">
              <a:rPr lang="zh-CN" altLang="en-US" smtClean="0"/>
              <a:t>2019.1.12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DAEB-EA2C-463C-A548-F815B6B3CC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867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AB87CB5-084F-4CFC-BA62-6A32780B2BD5}" type="datetimeFigureOut">
              <a:rPr lang="zh-CN" altLang="en-US" smtClean="0"/>
              <a:t>2019.1.12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B7DAEB-EA2C-463C-A548-F815B6B3CC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52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7CB5-084F-4CFC-BA62-6A32780B2BD5}" type="datetimeFigureOut">
              <a:rPr lang="zh-CN" altLang="en-US" smtClean="0"/>
              <a:t>2019.1.12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DAEB-EA2C-463C-A548-F815B6B3CC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954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AB87CB5-084F-4CFC-BA62-6A32780B2BD5}" type="datetimeFigureOut">
              <a:rPr lang="zh-CN" altLang="en-US" smtClean="0"/>
              <a:t>2019.1.12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6B7DAEB-EA2C-463C-A548-F815B6B3CCE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869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rotsuba/CVProjectVideoAvatar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AB70B-FD97-4846-B5CE-6A90B0CA58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项目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：三维重建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63AF90-8E47-4C37-91B6-87C26F9A0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274" y="4598233"/>
            <a:ext cx="10058400" cy="114300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组号：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</a:p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组员：赵樱、</a:t>
            </a:r>
            <a:r>
              <a:rPr lang="zh-CN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王韡熙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、陈志扬、林义宣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r"/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2019.1.12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5062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7">
            <a:extLst>
              <a:ext uri="{FF2B5EF4-FFF2-40B4-BE49-F238E27FC236}">
                <a16:creationId xmlns:a16="http://schemas.microsoft.com/office/drawing/2014/main" id="{801E1238-9CF0-4A12-84AA-D0B1E5E5E50B}"/>
              </a:ext>
            </a:extLst>
          </p:cNvPr>
          <p:cNvSpPr txBox="1">
            <a:spLocks/>
          </p:cNvSpPr>
          <p:nvPr/>
        </p:nvSpPr>
        <p:spPr>
          <a:xfrm>
            <a:off x="563460" y="39428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渲染步骤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BDF804-FAEC-422B-AF19-D0A679B2E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441" y="2919154"/>
            <a:ext cx="2894202" cy="28942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CBBE64-203E-450F-9F0A-86045AFB68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347082" y="217254"/>
            <a:ext cx="2508308" cy="2894202"/>
          </a:xfrm>
          <a:prstGeom prst="rect">
            <a:avLst/>
          </a:prstGeom>
        </p:spPr>
      </p:pic>
      <p:sp>
        <p:nvSpPr>
          <p:cNvPr id="8" name="内容占位符 4">
            <a:extLst>
              <a:ext uri="{FF2B5EF4-FFF2-40B4-BE49-F238E27FC236}">
                <a16:creationId xmlns:a16="http://schemas.microsoft.com/office/drawing/2014/main" id="{0D328A42-6CE4-4430-B19D-C6D9898E29A7}"/>
              </a:ext>
            </a:extLst>
          </p:cNvPr>
          <p:cNvSpPr txBox="1">
            <a:spLocks/>
          </p:cNvSpPr>
          <p:nvPr/>
        </p:nvSpPr>
        <p:spPr>
          <a:xfrm>
            <a:off x="321358" y="1588854"/>
            <a:ext cx="5523562" cy="409888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将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obj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模型导入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Maya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中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选择生成的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texture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作为纹理进行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纹理贴图渲染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由于生成的纹理和模型精度限制，所以对纹理贴图进行了形态学图像处理，提高贴图的精度，消除部分模糊影响。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412B83-00E8-4B78-A760-123442AF6F12}"/>
              </a:ext>
            </a:extLst>
          </p:cNvPr>
          <p:cNvSpPr/>
          <p:nvPr/>
        </p:nvSpPr>
        <p:spPr>
          <a:xfrm>
            <a:off x="6523504" y="3140332"/>
            <a:ext cx="226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step2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生成的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obj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模型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E20801E-8E6B-4841-9728-C9F268B1D028}"/>
              </a:ext>
            </a:extLst>
          </p:cNvPr>
          <p:cNvSpPr/>
          <p:nvPr/>
        </p:nvSpPr>
        <p:spPr>
          <a:xfrm>
            <a:off x="9388098" y="5813356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step3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生成的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texture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0257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7">
            <a:extLst>
              <a:ext uri="{FF2B5EF4-FFF2-40B4-BE49-F238E27FC236}">
                <a16:creationId xmlns:a16="http://schemas.microsoft.com/office/drawing/2014/main" id="{801E1238-9CF0-4A12-84AA-D0B1E5E5E50B}"/>
              </a:ext>
            </a:extLst>
          </p:cNvPr>
          <p:cNvSpPr txBox="1">
            <a:spLocks/>
          </p:cNvSpPr>
          <p:nvPr/>
        </p:nvSpPr>
        <p:spPr>
          <a:xfrm>
            <a:off x="1066800" y="352338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第一次清晰化处理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BDF804-FAEC-422B-AF19-D0A679B2E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67" y="1229901"/>
            <a:ext cx="4686568" cy="46865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E879349-A03C-4EA1-AB07-5C4BA9958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65" y="1229901"/>
            <a:ext cx="4686568" cy="4686568"/>
          </a:xfrm>
          <a:prstGeom prst="rect">
            <a:avLst/>
          </a:prstGeom>
        </p:spPr>
      </p:pic>
      <p:sp>
        <p:nvSpPr>
          <p:cNvPr id="5" name="箭头: 下 4">
            <a:extLst>
              <a:ext uri="{FF2B5EF4-FFF2-40B4-BE49-F238E27FC236}">
                <a16:creationId xmlns:a16="http://schemas.microsoft.com/office/drawing/2014/main" id="{65F0EFA1-E00D-4672-A8EF-EF6CB3D1CE9F}"/>
              </a:ext>
            </a:extLst>
          </p:cNvPr>
          <p:cNvSpPr/>
          <p:nvPr/>
        </p:nvSpPr>
        <p:spPr>
          <a:xfrm rot="16200000">
            <a:off x="5708359" y="2946633"/>
            <a:ext cx="775282" cy="9647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6148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96AE034-2433-4A64-A5AA-B8AC3521D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66" y="1229901"/>
            <a:ext cx="4686567" cy="46865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94373C-6C6F-4161-A13A-C519DF745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67" y="1229901"/>
            <a:ext cx="4686568" cy="4686568"/>
          </a:xfrm>
          <a:prstGeom prst="rect">
            <a:avLst/>
          </a:prstGeom>
        </p:spPr>
      </p:pic>
      <p:sp>
        <p:nvSpPr>
          <p:cNvPr id="4" name="标题 7">
            <a:extLst>
              <a:ext uri="{FF2B5EF4-FFF2-40B4-BE49-F238E27FC236}">
                <a16:creationId xmlns:a16="http://schemas.microsoft.com/office/drawing/2014/main" id="{801E1238-9CF0-4A12-84AA-D0B1E5E5E50B}"/>
              </a:ext>
            </a:extLst>
          </p:cNvPr>
          <p:cNvSpPr txBox="1">
            <a:spLocks/>
          </p:cNvSpPr>
          <p:nvPr/>
        </p:nvSpPr>
        <p:spPr>
          <a:xfrm>
            <a:off x="1066800" y="352338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第二次清晰化处理</a:t>
            </a: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65F0EFA1-E00D-4672-A8EF-EF6CB3D1CE9F}"/>
              </a:ext>
            </a:extLst>
          </p:cNvPr>
          <p:cNvSpPr/>
          <p:nvPr/>
        </p:nvSpPr>
        <p:spPr>
          <a:xfrm rot="16200000">
            <a:off x="5708359" y="2946633"/>
            <a:ext cx="775282" cy="9647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8908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10E652F-A117-4A64-86FC-040F9C13A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572" y="1788925"/>
            <a:ext cx="3922856" cy="3590679"/>
          </a:xfrm>
          <a:prstGeom prst="rect">
            <a:avLst/>
          </a:prstGeom>
        </p:spPr>
      </p:pic>
      <p:sp>
        <p:nvSpPr>
          <p:cNvPr id="4" name="标题 7">
            <a:extLst>
              <a:ext uri="{FF2B5EF4-FFF2-40B4-BE49-F238E27FC236}">
                <a16:creationId xmlns:a16="http://schemas.microsoft.com/office/drawing/2014/main" id="{801E1238-9CF0-4A12-84AA-D0B1E5E5E50B}"/>
              </a:ext>
            </a:extLst>
          </p:cNvPr>
          <p:cNvSpPr txBox="1">
            <a:spLocks/>
          </p:cNvSpPr>
          <p:nvPr/>
        </p:nvSpPr>
        <p:spPr>
          <a:xfrm>
            <a:off x="1066800" y="352338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相应的渲染模型</a:t>
            </a: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65F0EFA1-E00D-4672-A8EF-EF6CB3D1CE9F}"/>
              </a:ext>
            </a:extLst>
          </p:cNvPr>
          <p:cNvSpPr/>
          <p:nvPr/>
        </p:nvSpPr>
        <p:spPr>
          <a:xfrm rot="16200000">
            <a:off x="5877246" y="-2024701"/>
            <a:ext cx="437507" cy="66423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28A945-77B4-413F-B27D-A2FE51208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8928"/>
            <a:ext cx="3922856" cy="35906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5D8D064-815A-444A-A542-C4D357BB7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44" y="1788926"/>
            <a:ext cx="3922856" cy="359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70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7">
            <a:extLst>
              <a:ext uri="{FF2B5EF4-FFF2-40B4-BE49-F238E27FC236}">
                <a16:creationId xmlns:a16="http://schemas.microsoft.com/office/drawing/2014/main" id="{801E1238-9CF0-4A12-84AA-D0B1E5E5E50B}"/>
              </a:ext>
            </a:extLst>
          </p:cNvPr>
          <p:cNvSpPr txBox="1">
            <a:spLocks/>
          </p:cNvSpPr>
          <p:nvPr/>
        </p:nvSpPr>
        <p:spPr>
          <a:xfrm>
            <a:off x="563460" y="39428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加上平面光照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0D328A42-6CE4-4430-B19D-C6D9898E29A7}"/>
              </a:ext>
            </a:extLst>
          </p:cNvPr>
          <p:cNvSpPr txBox="1">
            <a:spLocks/>
          </p:cNvSpPr>
          <p:nvPr/>
        </p:nvSpPr>
        <p:spPr>
          <a:xfrm>
            <a:off x="371690" y="1014639"/>
            <a:ext cx="5081154" cy="395191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将处理后的纹理应用到模型上进行新的渲染，并加入光照，模型效果较之前有了较大的提高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设定模型自转的动态效果，录屏。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2DBFB7-74E7-4A99-83E6-3B453D3DA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981" y="238664"/>
            <a:ext cx="6184458" cy="586883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7002184-44FB-4F74-AC63-379FCDD1B5FA}"/>
              </a:ext>
            </a:extLst>
          </p:cNvPr>
          <p:cNvSpPr/>
          <p:nvPr/>
        </p:nvSpPr>
        <p:spPr>
          <a:xfrm>
            <a:off x="371690" y="1119660"/>
            <a:ext cx="936993" cy="1237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153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emale">
            <a:hlinkClick r:id="" action="ppaction://media"/>
            <a:extLst>
              <a:ext uri="{FF2B5EF4-FFF2-40B4-BE49-F238E27FC236}">
                <a16:creationId xmlns:a16="http://schemas.microsoft.com/office/drawing/2014/main" id="{45856590-E633-46C1-97FB-94494422FF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5167"/>
            <a:ext cx="121920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9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DD305DFB-E837-4279-8554-536C3E395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latin typeface="等线" panose="02010600030101010101" pitchFamily="2" charset="-122"/>
                <a:ea typeface="等线" panose="02010600030101010101" pitchFamily="2" charset="-122"/>
              </a:rPr>
              <a:t>工作成果汇总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1481D3D3-F4C5-4CE4-BFD1-AA4DEE443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721" y="731520"/>
            <a:ext cx="7323589" cy="548472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部署已有代码，完成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female-1-casual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的建模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环境搭建报告和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docker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容器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第一次进度报告与论文初步分析报告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课堂进度汇报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pdf</a:t>
            </a:r>
          </a:p>
          <a:p>
            <a:pPr marL="0" indent="0">
              <a:buNone/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整体移植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Python2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→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Python3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并行化尝试报告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渲染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female-1-casual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obj, 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png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, 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mkl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文件与录屏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mp4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第二篇论文具体分析报告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论文算法文档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成果文件均上传至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GitHub:</a:t>
            </a:r>
            <a:endParaRPr lang="zh-CN" altLang="en-US" dirty="0"/>
          </a:p>
          <a:p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https://github.com/Kurotsuba/CVProjectVideoAvatar  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56FCEC66-A976-40E7-98DD-260244320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r"/>
            <a:r>
              <a:rPr lang="zh-CN" altLang="en-US" sz="1800" dirty="0">
                <a:latin typeface="等线" panose="02010600030101010101" pitchFamily="2" charset="-122"/>
                <a:ea typeface="等线" panose="02010600030101010101" pitchFamily="2" charset="-122"/>
              </a:rPr>
              <a:t>第七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小组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r"/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2019.1.12</a:t>
            </a:r>
            <a:endParaRPr lang="zh-CN" altLang="en-US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7238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>
            <a:extLst>
              <a:ext uri="{FF2B5EF4-FFF2-40B4-BE49-F238E27FC236}">
                <a16:creationId xmlns:a16="http://schemas.microsoft.com/office/drawing/2014/main" id="{A124FEBD-6AB0-4D15-B79A-015948401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3200400" cy="2286000"/>
          </a:xfrm>
        </p:spPr>
        <p:txBody>
          <a:bodyPr>
            <a:normAutofit/>
          </a:bodyPr>
          <a:lstStyle/>
          <a:p>
            <a:pPr algn="r"/>
            <a:r>
              <a:rPr lang="zh-CN" altLang="en-US" sz="5400" dirty="0">
                <a:latin typeface="等线" panose="02010600030101010101" pitchFamily="2" charset="-122"/>
                <a:ea typeface="等线" panose="02010600030101010101" pitchFamily="2" charset="-122"/>
              </a:rPr>
              <a:t>目录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F7E59BAD-0E9F-40BE-8CEC-1A48E8CFF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8321" y="1307463"/>
            <a:ext cx="6492240" cy="5257800"/>
          </a:xfrm>
        </p:spPr>
        <p:txBody>
          <a:bodyPr>
            <a:normAutofit/>
          </a:bodyPr>
          <a:lstStyle/>
          <a:p>
            <a:pPr>
              <a:lnSpc>
                <a:spcPts val="4320"/>
              </a:lnSpc>
            </a:pP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基于程序代码的移植和优化：</a:t>
            </a:r>
            <a:endParaRPr lang="en-US" altLang="zh-CN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ts val="4320"/>
              </a:lnSpc>
            </a:pP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 整体从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Python2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移植到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Python3</a:t>
            </a:r>
          </a:p>
          <a:p>
            <a:pPr lvl="1">
              <a:lnSpc>
                <a:spcPts val="4320"/>
              </a:lnSpc>
            </a:pP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 尝试并行化，提升速度</a:t>
            </a:r>
            <a:endParaRPr lang="en-US" altLang="zh-CN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01168" lvl="1" indent="0">
              <a:lnSpc>
                <a:spcPts val="4320"/>
              </a:lnSpc>
              <a:buNone/>
            </a:pPr>
            <a:endParaRPr lang="en-US" altLang="zh-CN" sz="3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01168" lvl="1" indent="0">
              <a:lnSpc>
                <a:spcPts val="4320"/>
              </a:lnSpc>
              <a:buNone/>
            </a:pP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基于模型优化</a:t>
            </a:r>
            <a:endParaRPr lang="en-US" altLang="zh-CN" sz="3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ts val="4320"/>
              </a:lnSpc>
            </a:pP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 清晰化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texture</a:t>
            </a:r>
          </a:p>
          <a:p>
            <a:pPr lvl="1">
              <a:lnSpc>
                <a:spcPts val="4320"/>
              </a:lnSpc>
            </a:pP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 加入光照渲染模型</a:t>
            </a:r>
            <a:endParaRPr lang="en-US" altLang="zh-CN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01168" lvl="1" indent="0">
              <a:buNone/>
            </a:pPr>
            <a:endParaRPr lang="en-US" altLang="zh-CN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E5F8026-C706-4F85-BE85-8DB8E6E86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00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73F01FA-203E-4517-987B-72A20320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>
                <a:latin typeface="等线" panose="02010600030101010101" pitchFamily="2" charset="-122"/>
                <a:ea typeface="等线" panose="02010600030101010101" pitchFamily="2" charset="-122"/>
              </a:rPr>
              <a:t>基于程序代码的移植和优化</a:t>
            </a:r>
            <a:b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B27DB1B-BB09-47A0-B6FE-EF3B6F98D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实现了整体从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python2</a:t>
            </a: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移植到</a:t>
            </a:r>
            <a:r>
              <a:rPr lang="en-US" altLang="zh-CN" sz="2800" dirty="0">
                <a:latin typeface="等线" panose="02010600030101010101" pitchFamily="2" charset="-122"/>
                <a:ea typeface="等线" panose="02010600030101010101" pitchFamily="2" charset="-122"/>
              </a:rPr>
              <a:t>python3</a:t>
            </a:r>
          </a:p>
          <a:p>
            <a:pPr algn="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915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CAE316-A8D9-4A52-8A77-D2681DE6D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>
                <a:latin typeface="等线" panose="02010600030101010101" pitchFamily="2" charset="-122"/>
                <a:ea typeface="等线" panose="02010600030101010101" pitchFamily="2" charset="-122"/>
              </a:rPr>
              <a:t>Python2 </a:t>
            </a:r>
            <a:r>
              <a:rPr lang="zh-CN" altLang="en-US" sz="4400" dirty="0">
                <a:latin typeface="等线" panose="02010600030101010101" pitchFamily="2" charset="-122"/>
                <a:ea typeface="等线" panose="02010600030101010101" pitchFamily="2" charset="-122"/>
              </a:rPr>
              <a:t>👉 </a:t>
            </a:r>
            <a:r>
              <a:rPr lang="en-US" altLang="zh-CN" sz="4400" dirty="0">
                <a:latin typeface="等线" panose="02010600030101010101" pitchFamily="2" charset="-122"/>
                <a:ea typeface="等线" panose="02010600030101010101" pitchFamily="2" charset="-122"/>
              </a:rPr>
              <a:t>Python3</a:t>
            </a:r>
            <a:endParaRPr lang="zh-CN" altLang="en-US" sz="44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0CB7E77-94DB-4796-9585-2B726A01D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07796"/>
            <a:ext cx="5622302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将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chumpy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opendr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等库中的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python2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部分移植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删去无用操作，比如尝试加载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TensorFlow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的语句， 稍稍加速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step2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测试了移植前后时长，提升效果不显著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40A89A6-ACE1-4E51-8F39-7294C7F9F3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9224027"/>
              </p:ext>
            </p:extLst>
          </p:nvPr>
        </p:nvGraphicFramePr>
        <p:xfrm>
          <a:off x="6862194" y="1996581"/>
          <a:ext cx="4899171" cy="3959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4A78852D-3965-4F71-8CF1-E46F6568D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99"/>
          <a:stretch/>
        </p:blipFill>
        <p:spPr>
          <a:xfrm>
            <a:off x="654341" y="3632433"/>
            <a:ext cx="6065241" cy="127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4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73F01FA-203E-4517-987B-72A20320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>
                <a:latin typeface="等线" panose="02010600030101010101" pitchFamily="2" charset="-122"/>
                <a:ea typeface="等线" panose="02010600030101010101" pitchFamily="2" charset="-122"/>
              </a:rPr>
              <a:t>基于程序代码的并行化尝试</a:t>
            </a:r>
            <a:b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B27DB1B-BB09-47A0-B6FE-EF3B6F98D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尝试并行并发现问题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9681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CAE316-A8D9-4A52-8A77-D2681DE6D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>
                <a:latin typeface="等线" panose="02010600030101010101" pitchFamily="2" charset="-122"/>
                <a:ea typeface="等线" panose="02010600030101010101" pitchFamily="2" charset="-122"/>
              </a:rPr>
              <a:t>并行化的思路与尝试</a:t>
            </a:r>
            <a:endParaRPr lang="zh-CN" altLang="en-US" sz="44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0CB7E77-94DB-4796-9585-2B726A01D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97404"/>
            <a:ext cx="10058400" cy="31708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由于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Python GIL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的作用，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Python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的多线程只有在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IO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密集的情况下才有用。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这个项目是</a:t>
            </a:r>
            <a:r>
              <a:rPr lang="en-US" altLang="zh-CN" sz="2400" dirty="0" err="1">
                <a:latin typeface="等线" panose="02010600030101010101" pitchFamily="2" charset="-122"/>
                <a:ea typeface="等线" panose="02010600030101010101" pitchFamily="2" charset="-122"/>
              </a:rPr>
              <a:t>cpu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密集的，使用多进程并行会更有意义。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利用</a:t>
            </a:r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multiprocessing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库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中的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pool, process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寻找可以被封装成函数的操作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设置共享变量，开启多进程</a:t>
            </a:r>
          </a:p>
        </p:txBody>
      </p:sp>
    </p:spTree>
    <p:extLst>
      <p:ext uri="{BB962C8B-B14F-4D97-AF65-F5344CB8AC3E}">
        <p14:creationId xmlns:p14="http://schemas.microsoft.com/office/powerpoint/2010/main" val="851183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CAE316-A8D9-4A52-8A77-D2681DE6D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>
                <a:latin typeface="等线" panose="02010600030101010101" pitchFamily="2" charset="-122"/>
                <a:ea typeface="等线" panose="02010600030101010101" pitchFamily="2" charset="-122"/>
              </a:rPr>
              <a:t>发现并行化的问题</a:t>
            </a:r>
            <a:endParaRPr lang="zh-CN" altLang="en-US" sz="44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0CB7E77-94DB-4796-9585-2B726A01D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466" y="1837189"/>
            <a:ext cx="6625905" cy="437390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 大多数操作都是针对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frame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集合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顺序执行、调用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ch.minimize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修改权重值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若忽略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frame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的先后关系，会导致建模结果的误差加大（尤其面部细节）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结论：该程序最耗时的几大模块都须串行，虽然并行能提升一定性能，但会丢失最重要的精确性；而通过编程确保并行正确性，会使代码极其复杂，难度较大，时间不够。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D03896FD-14F3-4681-A27B-E22E85C0AD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5980884"/>
              </p:ext>
            </p:extLst>
          </p:nvPr>
        </p:nvGraphicFramePr>
        <p:xfrm>
          <a:off x="6513656" y="2030135"/>
          <a:ext cx="5809771" cy="4018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617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CAE316-A8D9-4A52-8A77-D2681DE6D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>
                <a:latin typeface="等线" panose="02010600030101010101" pitchFamily="2" charset="-122"/>
                <a:ea typeface="等线" panose="02010600030101010101" pitchFamily="2" charset="-122"/>
              </a:rPr>
              <a:t>最终：实现了多进程，但不并行</a:t>
            </a:r>
            <a:endParaRPr lang="zh-CN" altLang="en-US" sz="4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8EB330-2A0C-4967-A10F-07A4B946E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58" y="1934832"/>
            <a:ext cx="8462870" cy="3981547"/>
          </a:xfrm>
          <a:prstGeom prst="rect">
            <a:avLst/>
          </a:prstGeom>
        </p:spPr>
      </p:pic>
      <p:sp>
        <p:nvSpPr>
          <p:cNvPr id="8" name="右大括号 7">
            <a:extLst>
              <a:ext uri="{FF2B5EF4-FFF2-40B4-BE49-F238E27FC236}">
                <a16:creationId xmlns:a16="http://schemas.microsoft.com/office/drawing/2014/main" id="{5C05B5FB-297B-4AD0-8696-0A6AB7A51FDF}"/>
              </a:ext>
            </a:extLst>
          </p:cNvPr>
          <p:cNvSpPr/>
          <p:nvPr/>
        </p:nvSpPr>
        <p:spPr>
          <a:xfrm>
            <a:off x="9655729" y="2013358"/>
            <a:ext cx="402672" cy="2155970"/>
          </a:xfrm>
          <a:prstGeom prst="rightBrace">
            <a:avLst>
              <a:gd name="adj1" fmla="val 8333"/>
              <a:gd name="adj2" fmla="val 507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B251CE-FD4D-421F-A90B-A12DF54AD455}"/>
              </a:ext>
            </a:extLst>
          </p:cNvPr>
          <p:cNvSpPr txBox="1"/>
          <p:nvPr/>
        </p:nvSpPr>
        <p:spPr>
          <a:xfrm>
            <a:off x="10058401" y="2558642"/>
            <a:ext cx="1728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将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step2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中初始化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frame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的循环封装成一个函数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5E753C-32F2-46AB-8553-5BEA932E34B0}"/>
              </a:ext>
            </a:extLst>
          </p:cNvPr>
          <p:cNvSpPr txBox="1"/>
          <p:nvPr/>
        </p:nvSpPr>
        <p:spPr>
          <a:xfrm>
            <a:off x="10135076" y="4487271"/>
            <a:ext cx="1728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main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函数中创建新进程单独执行该步操作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786AF807-6939-49A2-BAFF-B0E74FAF622B}"/>
              </a:ext>
            </a:extLst>
          </p:cNvPr>
          <p:cNvSpPr/>
          <p:nvPr/>
        </p:nvSpPr>
        <p:spPr>
          <a:xfrm>
            <a:off x="9655729" y="4366800"/>
            <a:ext cx="402672" cy="1450757"/>
          </a:xfrm>
          <a:prstGeom prst="rightBrace">
            <a:avLst>
              <a:gd name="adj1" fmla="val 8333"/>
              <a:gd name="adj2" fmla="val 507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071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73F01FA-203E-4517-987B-72A20320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>
                <a:latin typeface="等线" panose="02010600030101010101" pitchFamily="2" charset="-122"/>
                <a:ea typeface="等线" panose="02010600030101010101" pitchFamily="2" charset="-122"/>
              </a:rPr>
              <a:t>基于模型的优化和渲染</a:t>
            </a:r>
            <a:b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B27DB1B-BB09-47A0-B6FE-EF3B6F98D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/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清晰化纹理并渲染</a:t>
            </a:r>
          </a:p>
        </p:txBody>
      </p:sp>
    </p:spTree>
    <p:extLst>
      <p:ext uri="{BB962C8B-B14F-4D97-AF65-F5344CB8AC3E}">
        <p14:creationId xmlns:p14="http://schemas.microsoft.com/office/powerpoint/2010/main" val="4254357775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251</TotalTime>
  <Words>529</Words>
  <Application>Microsoft Office PowerPoint</Application>
  <PresentationFormat>宽屏</PresentationFormat>
  <Paragraphs>75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Arial</vt:lpstr>
      <vt:lpstr>Calibri</vt:lpstr>
      <vt:lpstr>Calibri Light</vt:lpstr>
      <vt:lpstr>Wingdings</vt:lpstr>
      <vt:lpstr>回顾</vt:lpstr>
      <vt:lpstr>项目1：三维重建</vt:lpstr>
      <vt:lpstr>目录</vt:lpstr>
      <vt:lpstr>基于程序代码的移植和优化 </vt:lpstr>
      <vt:lpstr>Python2 👉 Python3</vt:lpstr>
      <vt:lpstr>基于程序代码的并行化尝试 </vt:lpstr>
      <vt:lpstr>并行化的思路与尝试</vt:lpstr>
      <vt:lpstr>发现并行化的问题</vt:lpstr>
      <vt:lpstr>最终：实现了多进程，但不并行</vt:lpstr>
      <vt:lpstr>基于模型的优化和渲染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工作成果汇总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Ying Zhao</dc:creator>
  <cp:lastModifiedBy>Ying Zhao</cp:lastModifiedBy>
  <cp:revision>37</cp:revision>
  <dcterms:created xsi:type="dcterms:W3CDTF">2019-01-11T14:40:54Z</dcterms:created>
  <dcterms:modified xsi:type="dcterms:W3CDTF">2019-01-12T05:04:42Z</dcterms:modified>
</cp:coreProperties>
</file>